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9"/>
  </p:notesMasterIdLst>
  <p:sldIdLst>
    <p:sldId id="256" r:id="rId2"/>
    <p:sldId id="262" r:id="rId3"/>
    <p:sldId id="257" r:id="rId4"/>
    <p:sldId id="284" r:id="rId5"/>
    <p:sldId id="279" r:id="rId6"/>
    <p:sldId id="273" r:id="rId7"/>
    <p:sldId id="260" r:id="rId8"/>
    <p:sldId id="288" r:id="rId9"/>
    <p:sldId id="290" r:id="rId10"/>
    <p:sldId id="289" r:id="rId11"/>
    <p:sldId id="291" r:id="rId12"/>
    <p:sldId id="294" r:id="rId13"/>
    <p:sldId id="292" r:id="rId14"/>
    <p:sldId id="296" r:id="rId15"/>
    <p:sldId id="293" r:id="rId16"/>
    <p:sldId id="295" r:id="rId17"/>
    <p:sldId id="259" r:id="rId18"/>
  </p:sldIdLst>
  <p:sldSz cx="9144000" cy="5143500" type="screen16x9"/>
  <p:notesSz cx="6858000" cy="9144000"/>
  <p:embeddedFontLst>
    <p:embeddedFont>
      <p:font typeface="Abril Fatface" panose="02000503000000020003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Nunito" pitchFamily="2" charset="0"/>
      <p:regular r:id="rId27"/>
      <p:bold r:id="rId28"/>
      <p:italic r:id="rId29"/>
      <p:boldItalic r:id="rId30"/>
    </p:embeddedFont>
    <p:embeddedFont>
      <p:font typeface="Playfair Display" panose="00000500000000000000" pitchFamily="2" charset="0"/>
      <p:regular r:id="rId31"/>
      <p:bold r:id="rId32"/>
      <p:italic r:id="rId33"/>
      <p:boldItalic r:id="rId34"/>
    </p:embeddedFont>
    <p:embeddedFont>
      <p:font typeface="Roboto Condensed Light" panose="02000000000000000000" pitchFamily="2" charset="0"/>
      <p:regular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7329C1-38A0-494C-8A13-E51F200F38EA}">
  <a:tblStyle styleId="{ED7329C1-38A0-494C-8A13-E51F200F38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9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8314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6022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8681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2143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8128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9482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f080b61eb8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f080b61eb8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080b61eb8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f080b61eb8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f0a4aa430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f0a4aa430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f080b61eb8_3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f080b61eb8_3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407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241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243963" y="-93373"/>
            <a:ext cx="855913" cy="2600230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7919140" y="-278604"/>
            <a:ext cx="1383960" cy="932103"/>
          </a:xfrm>
          <a:custGeom>
            <a:avLst/>
            <a:gdLst/>
            <a:ahLst/>
            <a:cxnLst/>
            <a:rect l="l" t="t" r="r" b="b"/>
            <a:pathLst>
              <a:path w="31345" h="15587" extrusionOk="0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7564905" y="-93375"/>
            <a:ext cx="1730072" cy="2044587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13100" y="1481055"/>
            <a:ext cx="6816600" cy="24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13100" y="3995538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784685">
            <a:off x="-181759" y="-821217"/>
            <a:ext cx="1244983" cy="3296521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 rot="1783285" flipH="1">
            <a:off x="-385508" y="-1243295"/>
            <a:ext cx="1031077" cy="3132372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8143200" y="-478825"/>
            <a:ext cx="1214376" cy="4636445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20000" y="2195100"/>
            <a:ext cx="4337700" cy="14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78725"/>
            <a:ext cx="5067600" cy="10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20000" y="3676775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rot="-1055101">
            <a:off x="-960243" y="-611114"/>
            <a:ext cx="1615770" cy="1821365"/>
          </a:xfrm>
          <a:custGeom>
            <a:avLst/>
            <a:gdLst/>
            <a:ahLst/>
            <a:cxnLst/>
            <a:rect l="l" t="t" r="r" b="b"/>
            <a:pathLst>
              <a:path w="37849" h="42665" extrusionOk="0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 rot="10800000" flipH="1">
            <a:off x="7641225" y="-691372"/>
            <a:ext cx="1756619" cy="2076077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 flipH="1">
            <a:off x="8145456" y="-66021"/>
            <a:ext cx="1756619" cy="2322794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 rot="-1236882">
            <a:off x="-992836" y="-201404"/>
            <a:ext cx="2374143" cy="2805904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 rot="-2700000">
            <a:off x="-1671654" y="-637784"/>
            <a:ext cx="2293212" cy="2585006"/>
          </a:xfrm>
          <a:custGeom>
            <a:avLst/>
            <a:gdLst/>
            <a:ahLst/>
            <a:cxnLst/>
            <a:rect l="l" t="t" r="r" b="b"/>
            <a:pathLst>
              <a:path w="37849" h="42665" extrusionOk="0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/>
          <p:nvPr/>
        </p:nvSpPr>
        <p:spPr>
          <a:xfrm rot="1315565" flipH="1">
            <a:off x="7821221" y="-111650"/>
            <a:ext cx="2374167" cy="2805933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 rot="-3419928">
            <a:off x="-1702337" y="601789"/>
            <a:ext cx="2807434" cy="1193427"/>
          </a:xfrm>
          <a:custGeom>
            <a:avLst/>
            <a:gdLst/>
            <a:ahLst/>
            <a:cxnLst/>
            <a:rect l="l" t="t" r="r" b="b"/>
            <a:pathLst>
              <a:path w="31345" h="15587" extrusionOk="0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 rot="1401600" flipH="1">
            <a:off x="8049665" y="111206"/>
            <a:ext cx="2374221" cy="2805997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8"/>
          <p:cNvSpPr/>
          <p:nvPr/>
        </p:nvSpPr>
        <p:spPr>
          <a:xfrm rot="-836192">
            <a:off x="-1327580" y="-192083"/>
            <a:ext cx="2334065" cy="2880761"/>
          </a:xfrm>
          <a:custGeom>
            <a:avLst/>
            <a:gdLst/>
            <a:ahLst/>
            <a:cxnLst/>
            <a:rect l="l" t="t" r="r" b="b"/>
            <a:pathLst>
              <a:path w="37849" h="42665" extrusionOk="0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96900" y="1307100"/>
            <a:ext cx="6534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 rot="880749">
            <a:off x="-109876" y="-360103"/>
            <a:ext cx="1253609" cy="3696848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 rot="1966325" flipH="1">
            <a:off x="-97652" y="-885201"/>
            <a:ext cx="1064941" cy="3438159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8448000" y="-771525"/>
            <a:ext cx="1214376" cy="4002640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20000" y="1240186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41550" y="2221513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/>
          <p:nvPr/>
        </p:nvSpPr>
        <p:spPr>
          <a:xfrm flipH="1">
            <a:off x="-243963" y="-169573"/>
            <a:ext cx="855913" cy="2600230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/>
          <p:nvPr/>
        </p:nvSpPr>
        <p:spPr>
          <a:xfrm flipH="1">
            <a:off x="7919140" y="-278604"/>
            <a:ext cx="1383960" cy="932103"/>
          </a:xfrm>
          <a:custGeom>
            <a:avLst/>
            <a:gdLst/>
            <a:ahLst/>
            <a:cxnLst/>
            <a:rect l="l" t="t" r="r" b="b"/>
            <a:pathLst>
              <a:path w="31345" h="15587" extrusionOk="0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/>
          <p:nvPr/>
        </p:nvSpPr>
        <p:spPr>
          <a:xfrm flipH="1">
            <a:off x="7564905" y="-93375"/>
            <a:ext cx="1730072" cy="2044587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1497800" y="1489792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2"/>
          </p:nvPr>
        </p:nvSpPr>
        <p:spPr>
          <a:xfrm>
            <a:off x="1497800" y="2119128"/>
            <a:ext cx="24861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hasCustomPrompt="1"/>
          </p:nvPr>
        </p:nvSpPr>
        <p:spPr>
          <a:xfrm>
            <a:off x="720000" y="1458160"/>
            <a:ext cx="798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3"/>
          </p:nvPr>
        </p:nvSpPr>
        <p:spPr>
          <a:xfrm>
            <a:off x="1497800" y="3288764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4"/>
          </p:nvPr>
        </p:nvSpPr>
        <p:spPr>
          <a:xfrm>
            <a:off x="1497800" y="3918099"/>
            <a:ext cx="24861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 idx="5" hasCustomPrompt="1"/>
          </p:nvPr>
        </p:nvSpPr>
        <p:spPr>
          <a:xfrm>
            <a:off x="720000" y="3257135"/>
            <a:ext cx="798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6"/>
          </p:nvPr>
        </p:nvSpPr>
        <p:spPr>
          <a:xfrm>
            <a:off x="5944800" y="1489792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7"/>
          </p:nvPr>
        </p:nvSpPr>
        <p:spPr>
          <a:xfrm>
            <a:off x="5944800" y="2119127"/>
            <a:ext cx="24861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 idx="8" hasCustomPrompt="1"/>
          </p:nvPr>
        </p:nvSpPr>
        <p:spPr>
          <a:xfrm>
            <a:off x="4986065" y="1458160"/>
            <a:ext cx="9897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9"/>
          </p:nvPr>
        </p:nvSpPr>
        <p:spPr>
          <a:xfrm>
            <a:off x="5944800" y="3288772"/>
            <a:ext cx="21561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3"/>
          </p:nvPr>
        </p:nvSpPr>
        <p:spPr>
          <a:xfrm>
            <a:off x="5944800" y="3918099"/>
            <a:ext cx="24861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14" hasCustomPrompt="1"/>
          </p:nvPr>
        </p:nvSpPr>
        <p:spPr>
          <a:xfrm>
            <a:off x="4986065" y="3257135"/>
            <a:ext cx="9897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15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/>
          <p:nvPr/>
        </p:nvSpPr>
        <p:spPr>
          <a:xfrm rot="-455257" flipH="1">
            <a:off x="7806607" y="-318267"/>
            <a:ext cx="1246880" cy="4103824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/>
          <p:nvPr/>
        </p:nvSpPr>
        <p:spPr>
          <a:xfrm rot="-1538068">
            <a:off x="8279381" y="-585154"/>
            <a:ext cx="1048448" cy="3401387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/>
          <p:nvPr/>
        </p:nvSpPr>
        <p:spPr>
          <a:xfrm rot="654765" flipH="1">
            <a:off x="-453981" y="-1416413"/>
            <a:ext cx="1214384" cy="4002644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4572000" y="1303638"/>
            <a:ext cx="3293700" cy="208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4572000" y="3292363"/>
            <a:ext cx="34914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8" r:id="rId7"/>
    <p:sldLayoutId id="2147483660" r:id="rId8"/>
    <p:sldLayoutId id="2147483663" r:id="rId9"/>
    <p:sldLayoutId id="2147483675" r:id="rId1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ctrTitle"/>
          </p:nvPr>
        </p:nvSpPr>
        <p:spPr>
          <a:xfrm>
            <a:off x="1514471" y="1704763"/>
            <a:ext cx="6115050" cy="17339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>
                <a:latin typeface="Abril Fatface" panose="020B0604020202020204" charset="0"/>
                <a:cs typeface="Times New Roman" panose="02020603050405020304" pitchFamily="18" charset="0"/>
              </a:rPr>
              <a:t>Sąžiningumo</a:t>
            </a:r>
            <a:r>
              <a:rPr lang="lt-LT" sz="2400" dirty="0">
                <a:latin typeface="Abril Fatface" panose="020B0604020202020204" charset="0"/>
              </a:rPr>
              <a:t> </a:t>
            </a:r>
            <a:r>
              <a:rPr lang="lt-LT" sz="2400" dirty="0"/>
              <a:t>samprata ir sąžiningumo svarba gimnazijos dešimtokų bendruomenėje</a:t>
            </a:r>
            <a:br>
              <a:rPr lang="lt-LT" sz="3600" dirty="0"/>
            </a:br>
            <a:br>
              <a:rPr lang="lt-LT" sz="3600" dirty="0"/>
            </a:br>
            <a:r>
              <a:rPr lang="lt-LT" sz="1400" dirty="0"/>
              <a:t>(Anketinės apklausos rezultatai)</a:t>
            </a:r>
            <a:endParaRPr sz="1400" dirty="0"/>
          </a:p>
        </p:txBody>
      </p:sp>
      <p:sp>
        <p:nvSpPr>
          <p:cNvPr id="233" name="Google Shape;233;p33"/>
          <p:cNvSpPr txBox="1">
            <a:spLocks noGrp="1"/>
          </p:cNvSpPr>
          <p:nvPr>
            <p:ph type="subTitle" idx="1"/>
          </p:nvPr>
        </p:nvSpPr>
        <p:spPr>
          <a:xfrm>
            <a:off x="812800" y="3554949"/>
            <a:ext cx="7748693" cy="11137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Darbą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pristato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10S klasės mokinės: Ugnė Kilikevičiūtė, Viltė Butlerytė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lt-L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lt-L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lt-L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m.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4" name="Google Shape;234;p33"/>
          <p:cNvCxnSpPr>
            <a:cxnSpLocks/>
          </p:cNvCxnSpPr>
          <p:nvPr/>
        </p:nvCxnSpPr>
        <p:spPr>
          <a:xfrm>
            <a:off x="0" y="4861403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" name="Google Shape;235;p33"/>
          <p:cNvSpPr txBox="1">
            <a:spLocks noGrp="1"/>
          </p:cNvSpPr>
          <p:nvPr>
            <p:ph type="subTitle" idx="1"/>
          </p:nvPr>
        </p:nvSpPr>
        <p:spPr>
          <a:xfrm>
            <a:off x="2689009" y="933739"/>
            <a:ext cx="3765975" cy="5018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VDU „</a:t>
            </a:r>
            <a:r>
              <a:rPr lang="en-GB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Rasos</a:t>
            </a: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GB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gimnazija</a:t>
            </a:r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Vytauto Didžiojo universiteto „Rasos“ gimnazija – P.Lukšio g. 40 LT-49294  Kaunas">
            <a:extLst>
              <a:ext uri="{FF2B5EF4-FFF2-40B4-BE49-F238E27FC236}">
                <a16:creationId xmlns:a16="http://schemas.microsoft.com/office/drawing/2014/main" id="{502804CE-1B68-40E7-813F-386AC62B4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123" y="165398"/>
            <a:ext cx="1165797" cy="116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>
            <a:spLocks noGrp="1"/>
          </p:cNvSpPr>
          <p:nvPr>
            <p:ph type="title" idx="2"/>
          </p:nvPr>
        </p:nvSpPr>
        <p:spPr>
          <a:xfrm>
            <a:off x="4638251" y="1171823"/>
            <a:ext cx="3386498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Jūsų nuomone, ar esate sąžiningas žmogus?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8" name="Google Shape;278;p37"/>
          <p:cNvCxnSpPr>
            <a:cxnSpLocks/>
            <a:endCxn id="9" idx="1"/>
          </p:cNvCxnSpPr>
          <p:nvPr/>
        </p:nvCxnSpPr>
        <p:spPr>
          <a:xfrm flipV="1">
            <a:off x="-331800" y="4857108"/>
            <a:ext cx="7361250" cy="11440"/>
          </a:xfrm>
          <a:prstGeom prst="straightConnector1">
            <a:avLst/>
          </a:prstGeom>
          <a:noFill/>
          <a:ln w="19050" cap="flat" cmpd="sng">
            <a:solidFill>
              <a:srgbClr val="3029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9" name="Google Shape;279;p37"/>
          <p:cNvSpPr txBox="1"/>
          <p:nvPr/>
        </p:nvSpPr>
        <p:spPr>
          <a:xfrm>
            <a:off x="6331500" y="4630647"/>
            <a:ext cx="25854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029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EE0D32-6227-4ED0-9888-F57D8DA0F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4638363"/>
            <a:ext cx="2114550" cy="437490"/>
          </a:xfrm>
          <a:prstGeom prst="rect">
            <a:avLst/>
          </a:prstGeom>
        </p:spPr>
      </p:pic>
      <p:sp>
        <p:nvSpPr>
          <p:cNvPr id="7" name="Google Shape;276;p37">
            <a:extLst>
              <a:ext uri="{FF2B5EF4-FFF2-40B4-BE49-F238E27FC236}">
                <a16:creationId xmlns:a16="http://schemas.microsoft.com/office/drawing/2014/main" id="{BC6E23A4-CEA2-47D2-B237-A8A082ABE66D}"/>
              </a:ext>
            </a:extLst>
          </p:cNvPr>
          <p:cNvSpPr txBox="1">
            <a:spLocks/>
          </p:cNvSpPr>
          <p:nvPr/>
        </p:nvSpPr>
        <p:spPr>
          <a:xfrm>
            <a:off x="1082297" y="1171823"/>
            <a:ext cx="33865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mokyklos mokiniai yra sąžiningi žmonės?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D2EC6A-0B5A-486C-BEB8-29228556D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540" y="2099900"/>
            <a:ext cx="3169920" cy="20145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3DC3E8-1B4C-4DFB-8184-792C47845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095" y="2094284"/>
            <a:ext cx="3592905" cy="20201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1164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>
            <a:spLocks noGrp="1"/>
          </p:cNvSpPr>
          <p:nvPr>
            <p:ph type="title" idx="2"/>
          </p:nvPr>
        </p:nvSpPr>
        <p:spPr>
          <a:xfrm>
            <a:off x="818272" y="1165997"/>
            <a:ext cx="3825533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 sąžiningumas įtakoja aplinkinius?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8" name="Google Shape;278;p37"/>
          <p:cNvCxnSpPr>
            <a:cxnSpLocks/>
            <a:endCxn id="9" idx="1"/>
          </p:cNvCxnSpPr>
          <p:nvPr/>
        </p:nvCxnSpPr>
        <p:spPr>
          <a:xfrm flipV="1">
            <a:off x="-331800" y="4857108"/>
            <a:ext cx="7361250" cy="11440"/>
          </a:xfrm>
          <a:prstGeom prst="straightConnector1">
            <a:avLst/>
          </a:prstGeom>
          <a:noFill/>
          <a:ln w="19050" cap="flat" cmpd="sng">
            <a:solidFill>
              <a:srgbClr val="3029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9" name="Google Shape;279;p37"/>
          <p:cNvSpPr txBox="1"/>
          <p:nvPr/>
        </p:nvSpPr>
        <p:spPr>
          <a:xfrm>
            <a:off x="6331500" y="4630647"/>
            <a:ext cx="25854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029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EE0D32-6227-4ED0-9888-F57D8DA0F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4638363"/>
            <a:ext cx="2114550" cy="437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763A48-94F0-4BF6-91CA-D3D9CD1B3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511" y="2086702"/>
            <a:ext cx="3507056" cy="21365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Google Shape;276;p37">
            <a:extLst>
              <a:ext uri="{FF2B5EF4-FFF2-40B4-BE49-F238E27FC236}">
                <a16:creationId xmlns:a16="http://schemas.microsoft.com/office/drawing/2014/main" id="{0CB4DBD6-733A-4C57-A010-48283B6A20E6}"/>
              </a:ext>
            </a:extLst>
          </p:cNvPr>
          <p:cNvSpPr txBox="1">
            <a:spLocks/>
          </p:cNvSpPr>
          <p:nvPr/>
        </p:nvSpPr>
        <p:spPr>
          <a:xfrm>
            <a:off x="4540257" y="1165997"/>
            <a:ext cx="3825533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 aplinka gali įtakoti žmogaus sąžiningumą?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42D511-7A4F-4D69-90EF-F4496BFED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850" y="2086702"/>
            <a:ext cx="3248349" cy="21365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7798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>
            <a:spLocks noGrp="1"/>
          </p:cNvSpPr>
          <p:nvPr>
            <p:ph type="title" idx="2"/>
          </p:nvPr>
        </p:nvSpPr>
        <p:spPr>
          <a:xfrm>
            <a:off x="1997131" y="923683"/>
            <a:ext cx="5149737" cy="7994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Apklaustųjų mokinių spėjimai, kelinta pagal korupciją pasaulyje yra Lietuva?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8" name="Google Shape;278;p37"/>
          <p:cNvCxnSpPr>
            <a:cxnSpLocks/>
            <a:endCxn id="9" idx="1"/>
          </p:cNvCxnSpPr>
          <p:nvPr/>
        </p:nvCxnSpPr>
        <p:spPr>
          <a:xfrm flipV="1">
            <a:off x="-331800" y="4857108"/>
            <a:ext cx="7361250" cy="11440"/>
          </a:xfrm>
          <a:prstGeom prst="straightConnector1">
            <a:avLst/>
          </a:prstGeom>
          <a:noFill/>
          <a:ln w="19050" cap="flat" cmpd="sng">
            <a:solidFill>
              <a:srgbClr val="3029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9" name="Google Shape;279;p37"/>
          <p:cNvSpPr txBox="1"/>
          <p:nvPr/>
        </p:nvSpPr>
        <p:spPr>
          <a:xfrm>
            <a:off x="6331500" y="4630647"/>
            <a:ext cx="25854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029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EE0D32-6227-4ED0-9888-F57D8DA0F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4638363"/>
            <a:ext cx="2114550" cy="437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669E63-4BC7-4FB4-BA8B-0BE962CBA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16" y="1968716"/>
            <a:ext cx="5274366" cy="22052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8562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>
            <a:spLocks noGrp="1"/>
          </p:cNvSpPr>
          <p:nvPr>
            <p:ph type="title" idx="2"/>
          </p:nvPr>
        </p:nvSpPr>
        <p:spPr>
          <a:xfrm>
            <a:off x="1456348" y="877962"/>
            <a:ext cx="6326212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Ką gimnazijos  mokiniai daro, kad Lietuvoje būtų mažiau korupcijos ir nesąžiningumo?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8" name="Google Shape;278;p37"/>
          <p:cNvCxnSpPr>
            <a:cxnSpLocks/>
            <a:endCxn id="9" idx="1"/>
          </p:cNvCxnSpPr>
          <p:nvPr/>
        </p:nvCxnSpPr>
        <p:spPr>
          <a:xfrm flipV="1">
            <a:off x="-331800" y="4857108"/>
            <a:ext cx="7361250" cy="11440"/>
          </a:xfrm>
          <a:prstGeom prst="straightConnector1">
            <a:avLst/>
          </a:prstGeom>
          <a:noFill/>
          <a:ln w="19050" cap="flat" cmpd="sng">
            <a:solidFill>
              <a:srgbClr val="3029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9" name="Google Shape;279;p37"/>
          <p:cNvSpPr txBox="1"/>
          <p:nvPr/>
        </p:nvSpPr>
        <p:spPr>
          <a:xfrm>
            <a:off x="6331500" y="4630647"/>
            <a:ext cx="25854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029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EE0D32-6227-4ED0-9888-F57D8DA0F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4638363"/>
            <a:ext cx="2114550" cy="437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1FC63C-40F4-490A-817F-74BB627DB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256" y="1921708"/>
            <a:ext cx="4729483" cy="23785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8538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760DCC-E21F-9023-CF74-05F2D88F07FF}"/>
              </a:ext>
            </a:extLst>
          </p:cNvPr>
          <p:cNvSpPr txBox="1"/>
          <p:nvPr/>
        </p:nvSpPr>
        <p:spPr>
          <a:xfrm>
            <a:off x="1131147" y="495339"/>
            <a:ext cx="6664960" cy="4156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24230" algn="just">
              <a:lnSpc>
                <a:spcPct val="150000"/>
              </a:lnSpc>
              <a:spcAft>
                <a:spcPts val="800"/>
              </a:spcAft>
            </a:pPr>
            <a:r>
              <a:rPr lang="lt-LT" sz="1800" spc="15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Vienas respondentas į klausimą, ką mokiniai daro, kad Lietuvoje būtų mažiau korupcijos ir nesąžiningumo </a:t>
            </a:r>
            <a:r>
              <a:rPr lang="lt-LT" sz="1800" spc="15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atsakė labai </a:t>
            </a:r>
            <a:r>
              <a:rPr lang="lt-LT" sz="1800" spc="15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išsamiai: </a:t>
            </a:r>
          </a:p>
          <a:p>
            <a:pPr indent="824230" algn="just">
              <a:lnSpc>
                <a:spcPct val="150000"/>
              </a:lnSpc>
              <a:spcAft>
                <a:spcPts val="800"/>
              </a:spcAft>
            </a:pPr>
            <a:r>
              <a:rPr lang="lt-LT" sz="2000" spc="1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„Nedarau nieko, nes man visi sako, kad patylėčiau, nesikiščiau į kitų gyvenimus ir elgesį, nes tai nėra mano reikalas</a:t>
            </a:r>
            <a:r>
              <a:rPr lang="en-GB" sz="2000" spc="1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lt-LT" sz="2000" spc="1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todėl prarandu po truputį draug</a:t>
            </a:r>
            <a:r>
              <a:rPr lang="en-GB" sz="2000" spc="15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lt-LT" sz="2000" spc="1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nes aš </a:t>
            </a:r>
            <a:r>
              <a:rPr lang="en-GB" sz="2000" spc="1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</a:t>
            </a:r>
            <a:r>
              <a:rPr lang="lt-LT" sz="2000" spc="1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meluoju, o visi aplinkui meluoja, kadangi aš esu ne toks kaip visi, nes aš esu aš, o visi kiti bando prie visų pritapti, todėl esu atstumiamas ir yra iš manęs pasišaipoma.</a:t>
            </a:r>
            <a:r>
              <a:rPr lang="lt-LT" sz="2000" spc="15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en-GB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35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>
            <a:spLocks noGrp="1"/>
          </p:cNvSpPr>
          <p:nvPr>
            <p:ph type="title" idx="2"/>
          </p:nvPr>
        </p:nvSpPr>
        <p:spPr>
          <a:xfrm>
            <a:off x="1568047" y="821951"/>
            <a:ext cx="6007906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gimnazijos dešimtokams</a:t>
            </a: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lemia gyvenimo kokybę bendruomenėje?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8" name="Google Shape;278;p37"/>
          <p:cNvCxnSpPr>
            <a:cxnSpLocks/>
            <a:endCxn id="9" idx="1"/>
          </p:cNvCxnSpPr>
          <p:nvPr/>
        </p:nvCxnSpPr>
        <p:spPr>
          <a:xfrm flipV="1">
            <a:off x="-331800" y="4857108"/>
            <a:ext cx="7361250" cy="11440"/>
          </a:xfrm>
          <a:prstGeom prst="straightConnector1">
            <a:avLst/>
          </a:prstGeom>
          <a:noFill/>
          <a:ln w="19050" cap="flat" cmpd="sng">
            <a:solidFill>
              <a:srgbClr val="3029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9" name="Google Shape;279;p37"/>
          <p:cNvSpPr txBox="1"/>
          <p:nvPr/>
        </p:nvSpPr>
        <p:spPr>
          <a:xfrm>
            <a:off x="6331500" y="4630647"/>
            <a:ext cx="25854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029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EE0D32-6227-4ED0-9888-F57D8DA0F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4638363"/>
            <a:ext cx="2114550" cy="437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0462E1-D5A9-4B1A-A5A7-C7EBCA5E9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853" y="1761812"/>
            <a:ext cx="4626294" cy="26774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9877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>
            <a:spLocks noGrp="1"/>
          </p:cNvSpPr>
          <p:nvPr>
            <p:ph type="title" idx="2"/>
          </p:nvPr>
        </p:nvSpPr>
        <p:spPr>
          <a:xfrm>
            <a:off x="642454" y="1019219"/>
            <a:ext cx="3592633" cy="7134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Kaip, jūsų nuomone, įtikinti aplinkinius šios problemos aktualumu?</a:t>
            </a: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8" name="Google Shape;278;p37"/>
          <p:cNvCxnSpPr>
            <a:cxnSpLocks/>
            <a:endCxn id="9" idx="1"/>
          </p:cNvCxnSpPr>
          <p:nvPr/>
        </p:nvCxnSpPr>
        <p:spPr>
          <a:xfrm flipV="1">
            <a:off x="-331800" y="4857108"/>
            <a:ext cx="7361250" cy="11440"/>
          </a:xfrm>
          <a:prstGeom prst="straightConnector1">
            <a:avLst/>
          </a:prstGeom>
          <a:noFill/>
          <a:ln w="19050" cap="flat" cmpd="sng">
            <a:solidFill>
              <a:srgbClr val="3029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9" name="Google Shape;279;p37"/>
          <p:cNvSpPr txBox="1"/>
          <p:nvPr/>
        </p:nvSpPr>
        <p:spPr>
          <a:xfrm>
            <a:off x="6331500" y="4630647"/>
            <a:ext cx="25854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029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EE0D32-6227-4ED0-9888-F57D8DA0F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4638363"/>
            <a:ext cx="2114550" cy="437490"/>
          </a:xfrm>
          <a:prstGeom prst="rect">
            <a:avLst/>
          </a:prstGeom>
        </p:spPr>
      </p:pic>
      <p:sp>
        <p:nvSpPr>
          <p:cNvPr id="10" name="Google Shape;276;p37">
            <a:extLst>
              <a:ext uri="{FF2B5EF4-FFF2-40B4-BE49-F238E27FC236}">
                <a16:creationId xmlns:a16="http://schemas.microsoft.com/office/drawing/2014/main" id="{0CB4DBD6-733A-4C57-A010-48283B6A20E6}"/>
              </a:ext>
            </a:extLst>
          </p:cNvPr>
          <p:cNvSpPr txBox="1">
            <a:spLocks/>
          </p:cNvSpPr>
          <p:nvPr/>
        </p:nvSpPr>
        <p:spPr>
          <a:xfrm>
            <a:off x="4439028" y="847272"/>
            <a:ext cx="3592633" cy="71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lt-L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Kodėl korupcija Lietuvoje nemažėja?</a:t>
            </a: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D56B68-425D-4A30-B518-8F69FAFF4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092" y="1767978"/>
            <a:ext cx="3482506" cy="22919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7E83D-088A-483B-8B1E-835D155AC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639" y="1774532"/>
            <a:ext cx="3986265" cy="22853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904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9" name="Google Shape;269;p36"/>
          <p:cNvCxnSpPr>
            <a:cxnSpLocks/>
            <a:endCxn id="45" idx="1"/>
          </p:cNvCxnSpPr>
          <p:nvPr/>
        </p:nvCxnSpPr>
        <p:spPr>
          <a:xfrm flipV="1">
            <a:off x="-293700" y="4857108"/>
            <a:ext cx="7323150" cy="18522"/>
          </a:xfrm>
          <a:prstGeom prst="straightConnector1">
            <a:avLst/>
          </a:prstGeom>
          <a:noFill/>
          <a:ln w="19050" cap="flat" cmpd="sng">
            <a:solidFill>
              <a:srgbClr val="3029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0" name="Google Shape;270;p36"/>
          <p:cNvSpPr txBox="1"/>
          <p:nvPr/>
        </p:nvSpPr>
        <p:spPr>
          <a:xfrm>
            <a:off x="6369600" y="4637730"/>
            <a:ext cx="25854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029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9635B59-B883-4CAC-9E5F-C8116319C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875" y="506836"/>
            <a:ext cx="5066973" cy="38002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3" name="Google Shape;805;p62">
            <a:extLst>
              <a:ext uri="{FF2B5EF4-FFF2-40B4-BE49-F238E27FC236}">
                <a16:creationId xmlns:a16="http://schemas.microsoft.com/office/drawing/2014/main" id="{0841A2E3-C162-4A79-8DF8-671A2943515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6051" y="2074635"/>
            <a:ext cx="2954338" cy="1781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 dėmesį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804;p62">
            <a:extLst>
              <a:ext uri="{FF2B5EF4-FFF2-40B4-BE49-F238E27FC236}">
                <a16:creationId xmlns:a16="http://schemas.microsoft.com/office/drawing/2014/main" id="{F2D88783-30C2-47E9-9C23-A45ADBCBE3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1405" y="1533951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Ačiū</a:t>
            </a:r>
            <a:endParaRPr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D97C4C4-114D-4E8F-A5C1-16FABAF23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450" y="4638363"/>
            <a:ext cx="2114550" cy="437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>
            <a:spLocks noGrp="1"/>
          </p:cNvSpPr>
          <p:nvPr>
            <p:ph type="title"/>
          </p:nvPr>
        </p:nvSpPr>
        <p:spPr>
          <a:xfrm>
            <a:off x="720000" y="81947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u r i n y s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" name="Google Shape;299;p39"/>
          <p:cNvSpPr txBox="1">
            <a:spLocks noGrp="1"/>
          </p:cNvSpPr>
          <p:nvPr>
            <p:ph type="subTitle" idx="1"/>
          </p:nvPr>
        </p:nvSpPr>
        <p:spPr>
          <a:xfrm>
            <a:off x="3379628" y="2068718"/>
            <a:ext cx="2384743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Mokiniai, mokytoja.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tikslas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Daugiau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tyrim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ą.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Kelias iki finišo.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Rezultatų analizė.</a:t>
            </a:r>
          </a:p>
        </p:txBody>
      </p:sp>
      <p:cxnSp>
        <p:nvCxnSpPr>
          <p:cNvPr id="300" name="Google Shape;300;p39"/>
          <p:cNvCxnSpPr>
            <a:cxnSpLocks/>
            <a:endCxn id="6" idx="1"/>
          </p:cNvCxnSpPr>
          <p:nvPr/>
        </p:nvCxnSpPr>
        <p:spPr>
          <a:xfrm flipV="1">
            <a:off x="-331800" y="4861403"/>
            <a:ext cx="7361250" cy="7144"/>
          </a:xfrm>
          <a:prstGeom prst="straightConnector1">
            <a:avLst/>
          </a:prstGeom>
          <a:noFill/>
          <a:ln w="19050" cap="flat" cmpd="sng">
            <a:solidFill>
              <a:srgbClr val="3029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39"/>
          <p:cNvSpPr txBox="1"/>
          <p:nvPr/>
        </p:nvSpPr>
        <p:spPr>
          <a:xfrm>
            <a:off x="6331500" y="4630647"/>
            <a:ext cx="25854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02926"/>
                </a:solidFill>
                <a:latin typeface="Nunito"/>
                <a:ea typeface="Nunito"/>
                <a:cs typeface="Nunito"/>
                <a:sym typeface="Nunito"/>
              </a:rPr>
              <a:t>Elegs Pitch Deck // 2021</a:t>
            </a:r>
            <a:endParaRPr sz="1200" dirty="0">
              <a:solidFill>
                <a:srgbClr val="3029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3F1F5E-B8A7-4704-9FA1-9C860049A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4642658"/>
            <a:ext cx="2114550" cy="437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>
            <a:spLocks noGrp="1"/>
          </p:cNvSpPr>
          <p:nvPr>
            <p:ph type="title"/>
          </p:nvPr>
        </p:nvSpPr>
        <p:spPr>
          <a:xfrm>
            <a:off x="720000" y="363193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b="0" dirty="0"/>
              <a:t>Mokiniai</a:t>
            </a:r>
            <a:endParaRPr b="0" dirty="0"/>
          </a:p>
        </p:txBody>
      </p:sp>
      <p:sp>
        <p:nvSpPr>
          <p:cNvPr id="241" name="Google Shape;241;p34"/>
          <p:cNvSpPr txBox="1">
            <a:spLocks noGrp="1"/>
          </p:cNvSpPr>
          <p:nvPr>
            <p:ph type="body" idx="1"/>
          </p:nvPr>
        </p:nvSpPr>
        <p:spPr>
          <a:xfrm>
            <a:off x="590220" y="1715815"/>
            <a:ext cx="2186940" cy="16694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Agota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Bružaitė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Viltė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Butlerytė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Čakstaite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Domantas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Čeičys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Rugilė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Dirvelytė</a:t>
            </a:r>
            <a:endParaRPr lang="lt-L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Gerda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Girdauskaitė</a:t>
            </a:r>
            <a:endParaRPr lang="lt-L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Jokūbas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Jančauskas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2" name="Google Shape;242;p34"/>
          <p:cNvCxnSpPr>
            <a:cxnSpLocks/>
            <a:endCxn id="6" idx="1"/>
          </p:cNvCxnSpPr>
          <p:nvPr/>
        </p:nvCxnSpPr>
        <p:spPr>
          <a:xfrm flipV="1">
            <a:off x="-331800" y="4849392"/>
            <a:ext cx="7361250" cy="7144"/>
          </a:xfrm>
          <a:prstGeom prst="straightConnector1">
            <a:avLst/>
          </a:prstGeom>
          <a:noFill/>
          <a:ln w="19050" cap="flat" cmpd="sng">
            <a:solidFill>
              <a:srgbClr val="3029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p34"/>
          <p:cNvSpPr txBox="1"/>
          <p:nvPr/>
        </p:nvSpPr>
        <p:spPr>
          <a:xfrm>
            <a:off x="6331500" y="4630647"/>
            <a:ext cx="25854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02926"/>
                </a:solidFill>
                <a:latin typeface="Nunito"/>
                <a:ea typeface="Nunito"/>
                <a:cs typeface="Nunito"/>
                <a:sym typeface="Nunito"/>
              </a:rPr>
              <a:t>Eines Pitch Deck // 2021</a:t>
            </a:r>
            <a:endParaRPr sz="1200" dirty="0">
              <a:solidFill>
                <a:srgbClr val="3029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F14D8-3BDF-4405-91EC-5300237D0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4630647"/>
            <a:ext cx="2114550" cy="437490"/>
          </a:xfrm>
          <a:prstGeom prst="rect">
            <a:avLst/>
          </a:prstGeom>
        </p:spPr>
      </p:pic>
      <p:sp>
        <p:nvSpPr>
          <p:cNvPr id="10" name="Google Shape;240;p34">
            <a:extLst>
              <a:ext uri="{FF2B5EF4-FFF2-40B4-BE49-F238E27FC236}">
                <a16:creationId xmlns:a16="http://schemas.microsoft.com/office/drawing/2014/main" id="{F507EA31-D6A8-4E36-B677-D9C2F8AD3933}"/>
              </a:ext>
            </a:extLst>
          </p:cNvPr>
          <p:cNvSpPr txBox="1">
            <a:spLocks/>
          </p:cNvSpPr>
          <p:nvPr/>
        </p:nvSpPr>
        <p:spPr>
          <a:xfrm>
            <a:off x="720000" y="3636707"/>
            <a:ext cx="77040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lt-LT" b="0" dirty="0"/>
              <a:t>Mokytoja</a:t>
            </a:r>
            <a:endParaRPr lang="en-US" b="0" dirty="0"/>
          </a:p>
        </p:txBody>
      </p:sp>
      <p:sp>
        <p:nvSpPr>
          <p:cNvPr id="11" name="Google Shape;241;p34">
            <a:extLst>
              <a:ext uri="{FF2B5EF4-FFF2-40B4-BE49-F238E27FC236}">
                <a16:creationId xmlns:a16="http://schemas.microsoft.com/office/drawing/2014/main" id="{5706969C-8DA4-47BE-85BF-DE1CE8BF5A78}"/>
              </a:ext>
            </a:extLst>
          </p:cNvPr>
          <p:cNvSpPr txBox="1">
            <a:spLocks/>
          </p:cNvSpPr>
          <p:nvPr/>
        </p:nvSpPr>
        <p:spPr>
          <a:xfrm>
            <a:off x="720000" y="4272900"/>
            <a:ext cx="2057160" cy="35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"/>
              <a:buAutoNum type="arabicPeriod"/>
              <a:defRPr sz="12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Font typeface="Nunito"/>
              <a:buNone/>
            </a:pPr>
            <a:r>
              <a:rPr lang="lt-LT" sz="1400" dirty="0">
                <a:solidFill>
                  <a:schemeClr val="dk1"/>
                </a:solidFill>
              </a:rPr>
              <a:t>Neringa </a:t>
            </a:r>
            <a:r>
              <a:rPr lang="lt-LT" sz="1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Miškinienė</a:t>
            </a:r>
            <a:r>
              <a:rPr lang="lt-LT" sz="1400" dirty="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12" name="Google Shape;241;p34">
            <a:extLst>
              <a:ext uri="{FF2B5EF4-FFF2-40B4-BE49-F238E27FC236}">
                <a16:creationId xmlns:a16="http://schemas.microsoft.com/office/drawing/2014/main" id="{CC03DF23-50EB-49AE-AC89-83F8C749571E}"/>
              </a:ext>
            </a:extLst>
          </p:cNvPr>
          <p:cNvSpPr txBox="1">
            <a:spLocks/>
          </p:cNvSpPr>
          <p:nvPr/>
        </p:nvSpPr>
        <p:spPr>
          <a:xfrm>
            <a:off x="2194561" y="2015405"/>
            <a:ext cx="2377439" cy="10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"/>
              <a:buAutoNum type="arabicPeriod"/>
              <a:defRPr sz="12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Deimantė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Janyšiūtė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Ugnė Kilikevičiūtė</a:t>
            </a: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Žemyna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Kobiliūtė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Joris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Kunigauskas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Gabija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Lapinskaitė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Adrijana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Maculevičiūtė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Gabriela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Mažintaitė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241;p34">
            <a:extLst>
              <a:ext uri="{FF2B5EF4-FFF2-40B4-BE49-F238E27FC236}">
                <a16:creationId xmlns:a16="http://schemas.microsoft.com/office/drawing/2014/main" id="{3A015DA5-0436-4014-B427-E29B40B14058}"/>
              </a:ext>
            </a:extLst>
          </p:cNvPr>
          <p:cNvSpPr txBox="1">
            <a:spLocks/>
          </p:cNvSpPr>
          <p:nvPr/>
        </p:nvSpPr>
        <p:spPr>
          <a:xfrm>
            <a:off x="4054591" y="2015405"/>
            <a:ext cx="2377439" cy="10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"/>
              <a:buAutoNum type="arabicPeriod"/>
              <a:defRPr sz="12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Žaneta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Mickutė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Eglė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Motiejūnaitė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Ginta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Oržekauskaitė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Elzė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Plaušinaitytė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Izabelė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Raibekytė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Greta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Rakevičiūtė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Ignas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Sadauskas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241;p34">
            <a:extLst>
              <a:ext uri="{FF2B5EF4-FFF2-40B4-BE49-F238E27FC236}">
                <a16:creationId xmlns:a16="http://schemas.microsoft.com/office/drawing/2014/main" id="{72E4F53E-BC27-4133-ACEE-5CAD5BB19F05}"/>
              </a:ext>
            </a:extLst>
          </p:cNvPr>
          <p:cNvSpPr txBox="1">
            <a:spLocks/>
          </p:cNvSpPr>
          <p:nvPr/>
        </p:nvSpPr>
        <p:spPr>
          <a:xfrm>
            <a:off x="5849431" y="1828344"/>
            <a:ext cx="2377439" cy="10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"/>
              <a:buAutoNum type="arabicPeriod"/>
              <a:defRPr sz="12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Deimantas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Steponavičius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Šimkutė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Areta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Šulskytė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Ignas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Vaitiliavičius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Elijus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Vaizgirdas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Agnė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Vindziulytė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Gabrielius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Zdanys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61"/>
          <p:cNvSpPr txBox="1">
            <a:spLocks noGrp="1"/>
          </p:cNvSpPr>
          <p:nvPr>
            <p:ph type="title"/>
          </p:nvPr>
        </p:nvSpPr>
        <p:spPr>
          <a:xfrm>
            <a:off x="1282665" y="1367323"/>
            <a:ext cx="6341534" cy="954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tikslas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8" name="Google Shape;798;p61"/>
          <p:cNvCxnSpPr>
            <a:cxnSpLocks/>
            <a:endCxn id="7" idx="1"/>
          </p:cNvCxnSpPr>
          <p:nvPr/>
        </p:nvCxnSpPr>
        <p:spPr>
          <a:xfrm flipV="1">
            <a:off x="-331800" y="4849392"/>
            <a:ext cx="7361250" cy="19156"/>
          </a:xfrm>
          <a:prstGeom prst="straightConnector1">
            <a:avLst/>
          </a:prstGeom>
          <a:noFill/>
          <a:ln w="19050" cap="flat" cmpd="sng">
            <a:solidFill>
              <a:srgbClr val="3029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9" name="Google Shape;799;p61"/>
          <p:cNvSpPr txBox="1"/>
          <p:nvPr/>
        </p:nvSpPr>
        <p:spPr>
          <a:xfrm>
            <a:off x="6331500" y="4630647"/>
            <a:ext cx="25854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02926"/>
                </a:solidFill>
                <a:latin typeface="Nunito"/>
                <a:ea typeface="Nunito"/>
                <a:cs typeface="Nunito"/>
                <a:sym typeface="Nunito"/>
              </a:rPr>
              <a:t>E 2021</a:t>
            </a:r>
            <a:endParaRPr sz="1200" dirty="0">
              <a:solidFill>
                <a:srgbClr val="3029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19BEC6-292F-4DB5-AE46-6CC9904C9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4630647"/>
            <a:ext cx="2114550" cy="4374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D398E7-84CF-484D-87F7-75DA0C9B1EC3}"/>
              </a:ext>
            </a:extLst>
          </p:cNvPr>
          <p:cNvSpPr txBox="1"/>
          <p:nvPr/>
        </p:nvSpPr>
        <p:spPr>
          <a:xfrm>
            <a:off x="1282665" y="2460396"/>
            <a:ext cx="673701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Išsiaiškinti, ką gimnazijos dešimtų klasių moksleiviams reiškia sąžiningumas, koks gimnazijos dešimtokų požiūris ir atsakas į nesąžiningą elgesį. 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8" name="Google Shape;748;p56"/>
          <p:cNvCxnSpPr>
            <a:cxnSpLocks/>
            <a:endCxn id="7" idx="1"/>
          </p:cNvCxnSpPr>
          <p:nvPr/>
        </p:nvCxnSpPr>
        <p:spPr>
          <a:xfrm flipV="1">
            <a:off x="-331800" y="4849392"/>
            <a:ext cx="7361250" cy="19156"/>
          </a:xfrm>
          <a:prstGeom prst="straightConnector1">
            <a:avLst/>
          </a:prstGeom>
          <a:noFill/>
          <a:ln w="19050" cap="flat" cmpd="sng">
            <a:solidFill>
              <a:srgbClr val="3029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9" name="Google Shape;749;p56"/>
          <p:cNvSpPr txBox="1"/>
          <p:nvPr/>
        </p:nvSpPr>
        <p:spPr>
          <a:xfrm>
            <a:off x="6331500" y="4630647"/>
            <a:ext cx="25854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02926"/>
                </a:solidFill>
                <a:latin typeface="Nunito"/>
                <a:ea typeface="Nunito"/>
                <a:cs typeface="Nunito"/>
                <a:sym typeface="Nunito"/>
              </a:rPr>
              <a:t>Eltch Deck // 2021</a:t>
            </a:r>
            <a:endParaRPr sz="1200" dirty="0">
              <a:solidFill>
                <a:srgbClr val="3029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50" name="Google Shape;750;p56"/>
          <p:cNvSpPr txBox="1">
            <a:spLocks noGrp="1"/>
          </p:cNvSpPr>
          <p:nvPr>
            <p:ph type="title"/>
          </p:nvPr>
        </p:nvSpPr>
        <p:spPr>
          <a:xfrm>
            <a:off x="1074420" y="770238"/>
            <a:ext cx="6280740" cy="8147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</a:t>
            </a:r>
            <a:endParaRPr dirty="0"/>
          </a:p>
        </p:txBody>
      </p:sp>
      <p:sp>
        <p:nvSpPr>
          <p:cNvPr id="751" name="Google Shape;751;p56"/>
          <p:cNvSpPr txBox="1">
            <a:spLocks noGrp="1"/>
          </p:cNvSpPr>
          <p:nvPr>
            <p:ph type="subTitle" idx="1"/>
          </p:nvPr>
        </p:nvSpPr>
        <p:spPr>
          <a:xfrm>
            <a:off x="1080600" y="1730263"/>
            <a:ext cx="3491400" cy="23915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dirty="0">
                <a:latin typeface="Calibri" panose="020F0502020204030204" pitchFamily="34" charset="0"/>
                <a:cs typeface="Calibri" panose="020F0502020204030204" pitchFamily="34" charset="0"/>
              </a:rPr>
              <a:t>Darbe naudojami šie metodai: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lt-L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dirty="0">
                <a:latin typeface="Calibri" panose="020F0502020204030204" pitchFamily="34" charset="0"/>
                <a:cs typeface="Calibri" panose="020F0502020204030204" pitchFamily="34" charset="0"/>
              </a:rPr>
              <a:t>• Literatūros analizė.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lt-L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dirty="0">
                <a:latin typeface="Calibri" panose="020F0502020204030204" pitchFamily="34" charset="0"/>
                <a:cs typeface="Calibri" panose="020F0502020204030204" pitchFamily="34" charset="0"/>
              </a:rPr>
              <a:t>• Anketinė apklausa.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lt-L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dirty="0">
                <a:latin typeface="Calibri" panose="020F0502020204030204" pitchFamily="34" charset="0"/>
                <a:cs typeface="Calibri" panose="020F0502020204030204" pitchFamily="34" charset="0"/>
              </a:rPr>
              <a:t>Tyrimas atliktas: nuo 2022-11-09 iki 2022-11-14.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lt-L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Apkausoje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600" dirty="0">
                <a:latin typeface="Calibri" panose="020F0502020204030204" pitchFamily="34" charset="0"/>
                <a:cs typeface="Calibri" panose="020F0502020204030204" pitchFamily="34" charset="0"/>
              </a:rPr>
              <a:t>dalyvavo: 79  gimnazijos dešimtų klasių mokiniai.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80EC44-1B2E-45E1-9B59-8CB8B4CCD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4630647"/>
            <a:ext cx="2114550" cy="4374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748C63-DABC-446E-ACD0-209CEC762105}"/>
              </a:ext>
            </a:extLst>
          </p:cNvPr>
          <p:cNvSpPr txBox="1"/>
          <p:nvPr/>
        </p:nvSpPr>
        <p:spPr>
          <a:xfrm>
            <a:off x="1074420" y="596979"/>
            <a:ext cx="57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Daugiau apie tyrimą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0"/>
          <p:cNvSpPr txBox="1">
            <a:spLocks noGrp="1"/>
          </p:cNvSpPr>
          <p:nvPr>
            <p:ph type="title"/>
          </p:nvPr>
        </p:nvSpPr>
        <p:spPr>
          <a:xfrm>
            <a:off x="2910159" y="541429"/>
            <a:ext cx="3336131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 err="1"/>
              <a:t>Kelias</a:t>
            </a:r>
            <a:r>
              <a:rPr lang="en-GB" b="0" dirty="0"/>
              <a:t> </a:t>
            </a:r>
            <a:r>
              <a:rPr lang="en-GB" b="0" dirty="0" err="1"/>
              <a:t>iki</a:t>
            </a:r>
            <a:r>
              <a:rPr lang="en-GB" b="0" dirty="0"/>
              <a:t> </a:t>
            </a:r>
            <a:r>
              <a:rPr lang="en-GB" b="0" dirty="0" err="1"/>
              <a:t>fini</a:t>
            </a:r>
            <a:r>
              <a:rPr lang="lt-LT" b="0" dirty="0"/>
              <a:t>šo</a:t>
            </a:r>
            <a:endParaRPr b="0" dirty="0"/>
          </a:p>
        </p:txBody>
      </p:sp>
      <p:cxnSp>
        <p:nvCxnSpPr>
          <p:cNvPr id="494" name="Google Shape;494;p50"/>
          <p:cNvCxnSpPr>
            <a:cxnSpLocks/>
            <a:endCxn id="496" idx="0"/>
          </p:cNvCxnSpPr>
          <p:nvPr/>
        </p:nvCxnSpPr>
        <p:spPr>
          <a:xfrm>
            <a:off x="4569206" y="2468623"/>
            <a:ext cx="3514727" cy="728903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497" name="Google Shape;497;p50"/>
          <p:cNvCxnSpPr>
            <a:cxnSpLocks/>
            <a:endCxn id="495" idx="2"/>
          </p:cNvCxnSpPr>
          <p:nvPr/>
        </p:nvCxnSpPr>
        <p:spPr>
          <a:xfrm flipV="1">
            <a:off x="1019122" y="2043767"/>
            <a:ext cx="3552878" cy="424856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95" name="Google Shape;495;p50"/>
          <p:cNvSpPr txBox="1"/>
          <p:nvPr/>
        </p:nvSpPr>
        <p:spPr>
          <a:xfrm>
            <a:off x="3143250" y="1441967"/>
            <a:ext cx="2857500" cy="601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lt-LT" sz="2400" dirty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Idėja</a:t>
            </a:r>
            <a:endParaRPr sz="2400" dirty="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498" name="Google Shape;498;p50"/>
          <p:cNvSpPr txBox="1"/>
          <p:nvPr/>
        </p:nvSpPr>
        <p:spPr>
          <a:xfrm>
            <a:off x="2095196" y="3927730"/>
            <a:ext cx="1524864" cy="646652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dirty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Anketos</a:t>
            </a:r>
            <a:r>
              <a:rPr lang="en-GB" sz="1600" dirty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 k</a:t>
            </a:r>
            <a:r>
              <a:rPr lang="lt-LT" sz="1600" dirty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ūrimas</a:t>
            </a:r>
            <a:endParaRPr sz="1600" dirty="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496" name="Google Shape;496;p50"/>
          <p:cNvSpPr txBox="1"/>
          <p:nvPr/>
        </p:nvSpPr>
        <p:spPr>
          <a:xfrm>
            <a:off x="7246851" y="3197526"/>
            <a:ext cx="1674164" cy="616298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Darbo</a:t>
            </a:r>
            <a:r>
              <a:rPr lang="en-GB" sz="1600" dirty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rengimas</a:t>
            </a:r>
            <a:endParaRPr lang="en-GB" sz="1600" dirty="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503" name="Google Shape;503;p50"/>
          <p:cNvSpPr txBox="1"/>
          <p:nvPr/>
        </p:nvSpPr>
        <p:spPr>
          <a:xfrm>
            <a:off x="179186" y="3197526"/>
            <a:ext cx="1688134" cy="62631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dirty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Darbų pasiskirstymas</a:t>
            </a:r>
            <a:endParaRPr sz="1600" dirty="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cxnSp>
        <p:nvCxnSpPr>
          <p:cNvPr id="504" name="Google Shape;504;p50"/>
          <p:cNvCxnSpPr>
            <a:cxnSpLocks/>
          </p:cNvCxnSpPr>
          <p:nvPr/>
        </p:nvCxnSpPr>
        <p:spPr>
          <a:xfrm>
            <a:off x="1019122" y="2468408"/>
            <a:ext cx="0" cy="7291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507" name="Google Shape;507;p50"/>
          <p:cNvCxnSpPr>
            <a:cxnSpLocks/>
          </p:cNvCxnSpPr>
          <p:nvPr/>
        </p:nvCxnSpPr>
        <p:spPr>
          <a:xfrm flipV="1">
            <a:off x="-331800" y="4834024"/>
            <a:ext cx="7625920" cy="34523"/>
          </a:xfrm>
          <a:prstGeom prst="straightConnector1">
            <a:avLst/>
          </a:prstGeom>
          <a:noFill/>
          <a:ln w="19050" cap="flat" cmpd="sng">
            <a:solidFill>
              <a:srgbClr val="3029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504;p50">
            <a:extLst>
              <a:ext uri="{FF2B5EF4-FFF2-40B4-BE49-F238E27FC236}">
                <a16:creationId xmlns:a16="http://schemas.microsoft.com/office/drawing/2014/main" id="{70579C8F-CEB9-4294-9B3B-4BC9259B6C6F}"/>
              </a:ext>
            </a:extLst>
          </p:cNvPr>
          <p:cNvCxnSpPr>
            <a:cxnSpLocks/>
          </p:cNvCxnSpPr>
          <p:nvPr/>
        </p:nvCxnSpPr>
        <p:spPr>
          <a:xfrm>
            <a:off x="4571998" y="2468408"/>
            <a:ext cx="0" cy="47596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75" name="Google Shape;498;p50">
            <a:extLst>
              <a:ext uri="{FF2B5EF4-FFF2-40B4-BE49-F238E27FC236}">
                <a16:creationId xmlns:a16="http://schemas.microsoft.com/office/drawing/2014/main" id="{ADA834C3-1921-4B4B-9BB9-79E2D75416D8}"/>
              </a:ext>
            </a:extLst>
          </p:cNvPr>
          <p:cNvSpPr txBox="1"/>
          <p:nvPr/>
        </p:nvSpPr>
        <p:spPr>
          <a:xfrm>
            <a:off x="3847937" y="2944367"/>
            <a:ext cx="1437006" cy="85462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dirty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Anketinės apklausos vykdymas</a:t>
            </a:r>
            <a:endParaRPr sz="1600" dirty="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cxnSp>
        <p:nvCxnSpPr>
          <p:cNvPr id="20" name="Google Shape;504;p50">
            <a:extLst>
              <a:ext uri="{FF2B5EF4-FFF2-40B4-BE49-F238E27FC236}">
                <a16:creationId xmlns:a16="http://schemas.microsoft.com/office/drawing/2014/main" id="{E0C63E8C-1A28-41D5-93AD-5F18819CC52F}"/>
              </a:ext>
            </a:extLst>
          </p:cNvPr>
          <p:cNvCxnSpPr>
            <a:cxnSpLocks/>
            <a:endCxn id="498" idx="0"/>
          </p:cNvCxnSpPr>
          <p:nvPr/>
        </p:nvCxnSpPr>
        <p:spPr>
          <a:xfrm>
            <a:off x="2854835" y="2469285"/>
            <a:ext cx="2793" cy="14584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30" name="Google Shape;503;p50">
            <a:extLst>
              <a:ext uri="{FF2B5EF4-FFF2-40B4-BE49-F238E27FC236}">
                <a16:creationId xmlns:a16="http://schemas.microsoft.com/office/drawing/2014/main" id="{9A45D516-5FF7-4D41-989E-CD64BFCCAF38}"/>
              </a:ext>
            </a:extLst>
          </p:cNvPr>
          <p:cNvSpPr txBox="1"/>
          <p:nvPr/>
        </p:nvSpPr>
        <p:spPr>
          <a:xfrm>
            <a:off x="5523942" y="3909232"/>
            <a:ext cx="1524863" cy="646652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lt-LT" sz="1600" dirty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Rezultatų analizė </a:t>
            </a:r>
          </a:p>
        </p:txBody>
      </p:sp>
      <p:cxnSp>
        <p:nvCxnSpPr>
          <p:cNvPr id="31" name="Google Shape;504;p50">
            <a:extLst>
              <a:ext uri="{FF2B5EF4-FFF2-40B4-BE49-F238E27FC236}">
                <a16:creationId xmlns:a16="http://schemas.microsoft.com/office/drawing/2014/main" id="{D869B3B0-9636-4932-8C75-FF4BB834137B}"/>
              </a:ext>
            </a:extLst>
          </p:cNvPr>
          <p:cNvCxnSpPr>
            <a:cxnSpLocks/>
          </p:cNvCxnSpPr>
          <p:nvPr/>
        </p:nvCxnSpPr>
        <p:spPr>
          <a:xfrm>
            <a:off x="6286373" y="2471326"/>
            <a:ext cx="0" cy="145640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A80F3EC-2F65-4F31-BFEC-CFBAECAE4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4630647"/>
            <a:ext cx="2114550" cy="437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>
            <a:spLocks noGrp="1"/>
          </p:cNvSpPr>
          <p:nvPr>
            <p:ph type="title" idx="2"/>
          </p:nvPr>
        </p:nvSpPr>
        <p:spPr>
          <a:xfrm>
            <a:off x="1815420" y="2215050"/>
            <a:ext cx="551316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600" dirty="0"/>
              <a:t>Rezultatų analizė</a:t>
            </a:r>
            <a:endParaRPr sz="3600" dirty="0"/>
          </a:p>
        </p:txBody>
      </p:sp>
      <p:cxnSp>
        <p:nvCxnSpPr>
          <p:cNvPr id="278" name="Google Shape;278;p37"/>
          <p:cNvCxnSpPr>
            <a:cxnSpLocks/>
            <a:endCxn id="9" idx="1"/>
          </p:cNvCxnSpPr>
          <p:nvPr/>
        </p:nvCxnSpPr>
        <p:spPr>
          <a:xfrm flipV="1">
            <a:off x="-331800" y="4857108"/>
            <a:ext cx="7361250" cy="11440"/>
          </a:xfrm>
          <a:prstGeom prst="straightConnector1">
            <a:avLst/>
          </a:prstGeom>
          <a:noFill/>
          <a:ln w="19050" cap="flat" cmpd="sng">
            <a:solidFill>
              <a:srgbClr val="3029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9" name="Google Shape;279;p37"/>
          <p:cNvSpPr txBox="1"/>
          <p:nvPr/>
        </p:nvSpPr>
        <p:spPr>
          <a:xfrm>
            <a:off x="6331500" y="4630647"/>
            <a:ext cx="25854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029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EE0D32-6227-4ED0-9888-F57D8DA0F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4638363"/>
            <a:ext cx="2114550" cy="437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>
            <a:spLocks noGrp="1"/>
          </p:cNvSpPr>
          <p:nvPr>
            <p:ph type="title" idx="2"/>
          </p:nvPr>
        </p:nvSpPr>
        <p:spPr>
          <a:xfrm>
            <a:off x="1815420" y="950130"/>
            <a:ext cx="551316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Tyrime dalyvavusių mokinių pasiskirstymas pagal lytį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8" name="Google Shape;278;p37"/>
          <p:cNvCxnSpPr>
            <a:cxnSpLocks/>
            <a:endCxn id="9" idx="1"/>
          </p:cNvCxnSpPr>
          <p:nvPr/>
        </p:nvCxnSpPr>
        <p:spPr>
          <a:xfrm flipV="1">
            <a:off x="-331800" y="4857108"/>
            <a:ext cx="7361250" cy="11440"/>
          </a:xfrm>
          <a:prstGeom prst="straightConnector1">
            <a:avLst/>
          </a:prstGeom>
          <a:noFill/>
          <a:ln w="19050" cap="flat" cmpd="sng">
            <a:solidFill>
              <a:srgbClr val="3029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9" name="Google Shape;279;p37"/>
          <p:cNvSpPr txBox="1"/>
          <p:nvPr/>
        </p:nvSpPr>
        <p:spPr>
          <a:xfrm>
            <a:off x="6331500" y="4630647"/>
            <a:ext cx="25854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029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EE0D32-6227-4ED0-9888-F57D8DA0F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4638363"/>
            <a:ext cx="2114550" cy="437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C03580-C6C4-46AF-8145-F49507DF6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060" y="1916934"/>
            <a:ext cx="4305879" cy="25064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4868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>
            <a:spLocks noGrp="1"/>
          </p:cNvSpPr>
          <p:nvPr>
            <p:ph type="title" idx="2"/>
          </p:nvPr>
        </p:nvSpPr>
        <p:spPr>
          <a:xfrm>
            <a:off x="1924116" y="1014151"/>
            <a:ext cx="5295765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Kaip dešimtokai apibūdina sąžiningą žmogų?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8" name="Google Shape;278;p37"/>
          <p:cNvCxnSpPr>
            <a:cxnSpLocks/>
            <a:endCxn id="9" idx="1"/>
          </p:cNvCxnSpPr>
          <p:nvPr/>
        </p:nvCxnSpPr>
        <p:spPr>
          <a:xfrm flipV="1">
            <a:off x="-331800" y="4857108"/>
            <a:ext cx="7361250" cy="11440"/>
          </a:xfrm>
          <a:prstGeom prst="straightConnector1">
            <a:avLst/>
          </a:prstGeom>
          <a:noFill/>
          <a:ln w="19050" cap="flat" cmpd="sng">
            <a:solidFill>
              <a:srgbClr val="3029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9" name="Google Shape;279;p37"/>
          <p:cNvSpPr txBox="1"/>
          <p:nvPr/>
        </p:nvSpPr>
        <p:spPr>
          <a:xfrm>
            <a:off x="6331500" y="4630647"/>
            <a:ext cx="25854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029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EE0D32-6227-4ED0-9888-F57D8DA0F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4638363"/>
            <a:ext cx="2114550" cy="437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14558E-1FC7-4999-B84C-165E61111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974" y="1992142"/>
            <a:ext cx="4444050" cy="22436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5561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legant Lines Pitch Deck by Slidesgo">
  <a:themeElements>
    <a:clrScheme name="Simple Light">
      <a:dk1>
        <a:srgbClr val="302926"/>
      </a:dk1>
      <a:lt1>
        <a:srgbClr val="E7E7E7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029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20626</TotalTime>
  <Words>395</Words>
  <Application>Microsoft Office PowerPoint</Application>
  <PresentationFormat>On-screen Show (16:9)</PresentationFormat>
  <Paragraphs>84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Wingdings</vt:lpstr>
      <vt:lpstr>Nunito</vt:lpstr>
      <vt:lpstr>Roboto Condensed Light</vt:lpstr>
      <vt:lpstr>Abril Fatface</vt:lpstr>
      <vt:lpstr>Playfair Display</vt:lpstr>
      <vt:lpstr>Calibri Light</vt:lpstr>
      <vt:lpstr>Times New Roman</vt:lpstr>
      <vt:lpstr>Calibri</vt:lpstr>
      <vt:lpstr>Elegant Lines Pitch Deck by Slidesgo</vt:lpstr>
      <vt:lpstr>Sąžiningumo samprata ir sąžiningumo svarba gimnazijos dešimtokų bendruomenėje  (Anketinės apklausos rezultatai)</vt:lpstr>
      <vt:lpstr>T u r i n y s</vt:lpstr>
      <vt:lpstr>Mokiniai</vt:lpstr>
      <vt:lpstr>Darbo tikslas:</vt:lpstr>
      <vt:lpstr> </vt:lpstr>
      <vt:lpstr>Kelias iki finišo</vt:lpstr>
      <vt:lpstr>Rezultatų analizė</vt:lpstr>
      <vt:lpstr>Tyrime dalyvavusių mokinių pasiskirstymas pagal lytį</vt:lpstr>
      <vt:lpstr>Kaip dešimtokai apibūdina sąžiningą žmogų?</vt:lpstr>
      <vt:lpstr>Jūsų nuomone, ar esate sąžiningas žmogus?</vt:lpstr>
      <vt:lpstr>Ar sąžiningumas įtakoja aplinkinius?</vt:lpstr>
      <vt:lpstr>Apklaustųjų mokinių spėjimai, kelinta pagal korupciją pasaulyje yra Lietuva?</vt:lpstr>
      <vt:lpstr>Ką gimnazijos  mokiniai daro, kad Lietuvoje būtų mažiau korupcijos ir nesąžiningumo?</vt:lpstr>
      <vt:lpstr>PowerPoint Presentation</vt:lpstr>
      <vt:lpstr>Kas gimnazijos dešimtokams lemia gyvenimo kokybę bendruomenėje?</vt:lpstr>
      <vt:lpstr>Kaip, jūsų nuomone, įtikinti aplinkinius šios problemos aktualumu?</vt:lpstr>
      <vt:lpstr>Ačiū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Sąžiningumo samprata ir sąžiningumo svarba gimnazijos dešimtokų bendruomenėje</dc:title>
  <dc:creator>Neringa Miskiniene</dc:creator>
  <cp:lastModifiedBy>vytas miskinis</cp:lastModifiedBy>
  <cp:revision>46</cp:revision>
  <dcterms:modified xsi:type="dcterms:W3CDTF">2023-02-10T07:20:58Z</dcterms:modified>
</cp:coreProperties>
</file>